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8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367"/>
  </p:normalViewPr>
  <p:slideViewPr>
    <p:cSldViewPr snapToGrid="0" snapToObjects="1">
      <p:cViewPr varScale="1">
        <p:scale>
          <a:sx n="99" d="100"/>
          <a:sy n="99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55473-7F70-5342-BD36-90BCD7CE2BE9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635C8-9530-DE49-A92F-E2F0236E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6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20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8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1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5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4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2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635C8-9530-DE49-A92F-E2F0236E5E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0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9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3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1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2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1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0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uzzle">
            <a:extLst>
              <a:ext uri="{FF2B5EF4-FFF2-40B4-BE49-F238E27FC236}">
                <a16:creationId xmlns:a16="http://schemas.microsoft.com/office/drawing/2014/main" id="{FB50F76B-B86C-4416-8327-011DE2314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FC76FB-4A1F-3C46-B223-12EAA13B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Introducing Constructs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1FA4-6EC0-B847-96A6-8312E842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Dr Oliver Clark</a:t>
            </a: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64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Realist Ontology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477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Reflective Model of Measurement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4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477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Reflective Model of Measurement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5653825" y="3317876"/>
            <a:ext cx="601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Logical Fallacy – Affirming the Consequent</a:t>
            </a:r>
          </a:p>
        </p:txBody>
      </p:sp>
      <p:pic>
        <p:nvPicPr>
          <p:cNvPr id="3" name="Picture 2" descr="Path diagram showing Rape myth acceptance as influencing Victim blame, offender defence, and consent">
            <a:extLst>
              <a:ext uri="{FF2B5EF4-FFF2-40B4-BE49-F238E27FC236}">
                <a16:creationId xmlns:a16="http://schemas.microsoft.com/office/drawing/2014/main" id="{764EF72C-93D6-41A8-B83E-024678F9F1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55" y="2812194"/>
            <a:ext cx="3885890" cy="38858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984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523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Relativist or Constructionist Ontology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5653825" y="3317876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Formative Model</a:t>
            </a:r>
          </a:p>
        </p:txBody>
      </p:sp>
      <p:pic>
        <p:nvPicPr>
          <p:cNvPr id="4" name="Picture 3" descr="Path diagram showing Social Economic status as being constructed by income, residence, and school.">
            <a:extLst>
              <a:ext uri="{FF2B5EF4-FFF2-40B4-BE49-F238E27FC236}">
                <a16:creationId xmlns:a16="http://schemas.microsoft.com/office/drawing/2014/main" id="{CC4CFCB0-C468-4568-83F9-2C952E335C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554" y="2291452"/>
            <a:ext cx="4050632" cy="4050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76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Constructs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5653825" y="3317876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Behaviours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23AEF-A016-4481-9416-4B0ABF6A9384}"/>
              </a:ext>
            </a:extLst>
          </p:cNvPr>
          <p:cNvSpPr txBox="1"/>
          <p:nvPr/>
        </p:nvSpPr>
        <p:spPr>
          <a:xfrm>
            <a:off x="6669602" y="4515841"/>
            <a:ext cx="90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9C201-B71D-46AC-9A47-8F7C21D726C5}"/>
              </a:ext>
            </a:extLst>
          </p:cNvPr>
          <p:cNvSpPr txBox="1"/>
          <p:nvPr/>
        </p:nvSpPr>
        <p:spPr>
          <a:xfrm>
            <a:off x="8551948" y="429921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Realism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4C361-0B55-4EA8-82F9-BB894AE6BFDA}"/>
              </a:ext>
            </a:extLst>
          </p:cNvPr>
          <p:cNvSpPr txBox="1"/>
          <p:nvPr/>
        </p:nvSpPr>
        <p:spPr>
          <a:xfrm>
            <a:off x="9754673" y="2872432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Relativism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2B56A-C2D1-4B8A-9805-4A2F76364B57}"/>
              </a:ext>
            </a:extLst>
          </p:cNvPr>
          <p:cNvSpPr txBox="1"/>
          <p:nvPr/>
        </p:nvSpPr>
        <p:spPr>
          <a:xfrm>
            <a:off x="521637" y="5769917"/>
            <a:ext cx="705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Chapter 1: </a:t>
            </a:r>
            <a:r>
              <a:rPr lang="en-US" sz="2400" dirty="0" err="1"/>
              <a:t>Boresboom</a:t>
            </a:r>
            <a:r>
              <a:rPr lang="en-US" sz="2400" dirty="0"/>
              <a:t> (2005) Measuring the Mind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82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4F35-6409-8F4E-BF08-1BE582BF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measurement of psychological attributes</a:t>
            </a:r>
          </a:p>
          <a:p>
            <a:r>
              <a:rPr lang="en-US" dirty="0"/>
              <a:t>Constructs</a:t>
            </a:r>
          </a:p>
          <a:p>
            <a:r>
              <a:rPr lang="en-US" dirty="0"/>
              <a:t>Rationalist and Relativist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2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4371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Unobservable ‘latent’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556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Inferred through observable behaviours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01839-C075-074A-95AE-69CD7565A241}"/>
              </a:ext>
            </a:extLst>
          </p:cNvPr>
          <p:cNvSpPr txBox="1"/>
          <p:nvPr/>
        </p:nvSpPr>
        <p:spPr>
          <a:xfrm>
            <a:off x="3799267" y="4494726"/>
            <a:ext cx="768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Generally we make assumptions about long run scores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A2CB80-3FFB-497D-9C6A-558D38A6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88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err="1"/>
              <a:t>Frautraversion</a:t>
            </a:r>
            <a:r>
              <a:rPr lang="en-GB" sz="2400" dirty="0"/>
              <a:t>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Flake &amp; Fried (2020) – Measurement </a:t>
            </a:r>
            <a:r>
              <a:rPr lang="en-US" sz="2400" dirty="0" err="1"/>
              <a:t>Schmeasurement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01839-C075-074A-95AE-69CD7565A241}"/>
              </a:ext>
            </a:extLst>
          </p:cNvPr>
          <p:cNvSpPr txBox="1"/>
          <p:nvPr/>
        </p:nvSpPr>
        <p:spPr>
          <a:xfrm>
            <a:off x="3799267" y="4494726"/>
            <a:ext cx="5246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measures must be up to scratch!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61E192-F915-48DA-B301-3B5695FE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4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Intelligence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01839-C075-074A-95AE-69CD7565A241}"/>
              </a:ext>
            </a:extLst>
          </p:cNvPr>
          <p:cNvSpPr txBox="1"/>
          <p:nvPr/>
        </p:nvSpPr>
        <p:spPr>
          <a:xfrm>
            <a:off x="6175134" y="5326323"/>
            <a:ext cx="3454149" cy="83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Rape Myth Acceptance – Payne et al (1999)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4A9CE-F943-41CE-935E-C9230D9BEDD0}"/>
              </a:ext>
            </a:extLst>
          </p:cNvPr>
          <p:cNvSpPr txBox="1"/>
          <p:nvPr/>
        </p:nvSpPr>
        <p:spPr>
          <a:xfrm>
            <a:off x="4816897" y="4479751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Personality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B1AB3-2EF8-4C49-A24F-3A775D8AC07E}"/>
              </a:ext>
            </a:extLst>
          </p:cNvPr>
          <p:cNvSpPr txBox="1"/>
          <p:nvPr/>
        </p:nvSpPr>
        <p:spPr>
          <a:xfrm>
            <a:off x="8235141" y="3508505"/>
            <a:ext cx="33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Ambivalent Sexism (Glick &amp; Fiske, 2001)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AF3B3-B34A-479F-A844-F9BD3FCB6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579" y="1585920"/>
            <a:ext cx="6096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27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5662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Hot sauce task – Lieberman et al (1999)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3616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Aggression -&gt; Hot Sauce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01839-C075-074A-95AE-69CD7565A241}"/>
              </a:ext>
            </a:extLst>
          </p:cNvPr>
          <p:cNvSpPr txBox="1"/>
          <p:nvPr/>
        </p:nvSpPr>
        <p:spPr>
          <a:xfrm>
            <a:off x="3799267" y="4494726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Hilgard (2020)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61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277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Typical Behaviours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01839-C075-074A-95AE-69CD7565A241}"/>
              </a:ext>
            </a:extLst>
          </p:cNvPr>
          <p:cNvSpPr txBox="1"/>
          <p:nvPr/>
        </p:nvSpPr>
        <p:spPr>
          <a:xfrm>
            <a:off x="3799267" y="4494726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Attitudes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C2DE9-626B-4859-905C-4623F83AA951}"/>
              </a:ext>
            </a:extLst>
          </p:cNvPr>
          <p:cNvSpPr txBox="1"/>
          <p:nvPr/>
        </p:nvSpPr>
        <p:spPr>
          <a:xfrm>
            <a:off x="4816640" y="5539085"/>
            <a:ext cx="253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Lexical Approach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ampaging T-Rex">
                <a:extLst>
                  <a:ext uri="{FF2B5EF4-FFF2-40B4-BE49-F238E27FC236}">
                    <a16:creationId xmlns:a16="http://schemas.microsoft.com/office/drawing/2014/main" id="{A027B446-80EF-43C7-BFD7-74AABA6F97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1086425"/>
                  </p:ext>
                </p:extLst>
              </p:nvPr>
            </p:nvGraphicFramePr>
            <p:xfrm>
              <a:off x="-966731" y="2535400"/>
              <a:ext cx="4783753" cy="32242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83753" cy="3224265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231585" ay="1901099" az="-121778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ampaging T-Rex">
                <a:extLst>
                  <a:ext uri="{FF2B5EF4-FFF2-40B4-BE49-F238E27FC236}">
                    <a16:creationId xmlns:a16="http://schemas.microsoft.com/office/drawing/2014/main" id="{A027B446-80EF-43C7-BFD7-74AABA6F9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66731" y="2535400"/>
                <a:ext cx="4783753" cy="322426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47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90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Tests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Inventories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79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11BE-4666-F84A-9ED2-E3ECCF85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BA00D-5534-6F4A-908D-F144ECBEB616}"/>
              </a:ext>
            </a:extLst>
          </p:cNvPr>
          <p:cNvSpPr txBox="1"/>
          <p:nvPr/>
        </p:nvSpPr>
        <p:spPr>
          <a:xfrm>
            <a:off x="5653825" y="2060620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Realist Ontology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1B527-0E14-244B-A1EB-8BD6A26C1B2F}"/>
              </a:ext>
            </a:extLst>
          </p:cNvPr>
          <p:cNvSpPr txBox="1"/>
          <p:nvPr/>
        </p:nvSpPr>
        <p:spPr>
          <a:xfrm>
            <a:off x="4365742" y="3277673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Borsboom</a:t>
            </a:r>
            <a:r>
              <a:rPr lang="en-US" sz="2400" dirty="0"/>
              <a:t> (2005)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5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9|1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0.7|1|4.8|5.5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5.5|7.8|2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9|0.9|1.2|49.5|2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7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23.8|10.6|1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2|16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66.9"/>
</p:tagLst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7"/>
      </a:accent1>
      <a:accent2>
        <a:srgbClr val="9C3BB1"/>
      </a:accent2>
      <a:accent3>
        <a:srgbClr val="7D4DC3"/>
      </a:accent3>
      <a:accent4>
        <a:srgbClr val="4344B5"/>
      </a:accent4>
      <a:accent5>
        <a:srgbClr val="4D7FC3"/>
      </a:accent5>
      <a:accent6>
        <a:srgbClr val="3B9FB1"/>
      </a:accent6>
      <a:hlink>
        <a:srgbClr val="3F61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5B7CF51FD7D419C5CAA01758E47AC" ma:contentTypeVersion="13" ma:contentTypeDescription="Create a new document." ma:contentTypeScope="" ma:versionID="b64f38b3ec8a3619e5554203bfedb273">
  <xsd:schema xmlns:xsd="http://www.w3.org/2001/XMLSchema" xmlns:xs="http://www.w3.org/2001/XMLSchema" xmlns:p="http://schemas.microsoft.com/office/2006/metadata/properties" xmlns:ns2="22dc0c7b-222c-4368-9d25-b23c1c5625aa" xmlns:ns3="a544f5c6-c2b2-44cf-9139-519269434505" targetNamespace="http://schemas.microsoft.com/office/2006/metadata/properties" ma:root="true" ma:fieldsID="24a7b17ef24addfb07d34f978b6a18cc" ns2:_="" ns3:_="">
    <xsd:import namespace="22dc0c7b-222c-4368-9d25-b23c1c5625aa"/>
    <xsd:import namespace="a544f5c6-c2b2-44cf-9139-5192694345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c0c7b-222c-4368-9d25-b23c1c562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4f5c6-c2b2-44cf-9139-5192694345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92BB0-D4F9-491A-8E02-8A5F0F7409CF}">
  <ds:schemaRefs>
    <ds:schemaRef ds:uri="http://schemas.microsoft.com/office/2006/metadata/properties"/>
    <ds:schemaRef ds:uri="http://schemas.microsoft.com/office/infopath/2007/PartnerControls"/>
    <ds:schemaRef ds:uri="3450dea5-9c92-46d7-80ec-867c4bee000d"/>
  </ds:schemaRefs>
</ds:datastoreItem>
</file>

<file path=customXml/itemProps2.xml><?xml version="1.0" encoding="utf-8"?>
<ds:datastoreItem xmlns:ds="http://schemas.openxmlformats.org/officeDocument/2006/customXml" ds:itemID="{A6E4E5CB-66AF-47D6-8BDA-0327DC5B87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E17F89-844D-4FF5-B71E-B847FBD5F236}"/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167</Words>
  <Application>Microsoft Macintosh PowerPoint</Application>
  <PresentationFormat>Widescreen</PresentationFormat>
  <Paragraphs>63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AvenirNext LT Pro Medium</vt:lpstr>
      <vt:lpstr>Calibri</vt:lpstr>
      <vt:lpstr>Sagona Book</vt:lpstr>
      <vt:lpstr>Segoe UI Semilight</vt:lpstr>
      <vt:lpstr>ExploreVTI</vt:lpstr>
      <vt:lpstr>Introducing Constructs</vt:lpstr>
      <vt:lpstr>This Video</vt:lpstr>
      <vt:lpstr>Constructs</vt:lpstr>
      <vt:lpstr>Constructs</vt:lpstr>
      <vt:lpstr>Constructs</vt:lpstr>
      <vt:lpstr>Constructs</vt:lpstr>
      <vt:lpstr>Constructs</vt:lpstr>
      <vt:lpstr>Constructs</vt:lpstr>
      <vt:lpstr>Constructs</vt:lpstr>
      <vt:lpstr>Constructs</vt:lpstr>
      <vt:lpstr>Constructs</vt:lpstr>
      <vt:lpstr>Constructs</vt:lpstr>
      <vt:lpstr>Constructs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Constructs</dc:title>
  <dc:creator>Oliver Clark</dc:creator>
  <cp:lastModifiedBy>Oliver Clark</cp:lastModifiedBy>
  <cp:revision>16</cp:revision>
  <dcterms:created xsi:type="dcterms:W3CDTF">2021-02-15T14:01:30Z</dcterms:created>
  <dcterms:modified xsi:type="dcterms:W3CDTF">2021-03-06T12:26:51Z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0x010100A4D5B7CF51FD7D419C5CAA01758E47AC</vt:lpwstr>
  </property>
</Properties>
</file>